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8" r:id="rId3"/>
    <p:sldId id="279" r:id="rId4"/>
    <p:sldId id="280" r:id="rId5"/>
    <p:sldId id="281" r:id="rId6"/>
    <p:sldId id="263" r:id="rId7"/>
    <p:sldId id="264" r:id="rId8"/>
    <p:sldId id="266" r:id="rId9"/>
    <p:sldId id="267" r:id="rId10"/>
    <p:sldId id="268" r:id="rId11"/>
    <p:sldId id="257" r:id="rId12"/>
    <p:sldId id="262" r:id="rId13"/>
    <p:sldId id="258" r:id="rId14"/>
    <p:sldId id="271" r:id="rId15"/>
    <p:sldId id="272" r:id="rId16"/>
    <p:sldId id="274" r:id="rId17"/>
    <p:sldId id="269" r:id="rId18"/>
    <p:sldId id="270" r:id="rId19"/>
    <p:sldId id="259" r:id="rId20"/>
    <p:sldId id="277" r:id="rId21"/>
    <p:sldId id="260" r:id="rId22"/>
    <p:sldId id="261" r:id="rId23"/>
    <p:sldId id="276" r:id="rId24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773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5" y="0"/>
            <a:ext cx="3040592" cy="465773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416D8097-9614-480E-AA75-6A0B5A85C974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0592" cy="465773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5" y="8841738"/>
            <a:ext cx="3040592" cy="465773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A32C8D62-620D-4134-9558-91BF70E4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7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0063" cy="46513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101" y="1"/>
            <a:ext cx="3040063" cy="46513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2AD44C7E-DA05-4FAE-AB4D-6294B2BC621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21189"/>
            <a:ext cx="5613400" cy="4189412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377"/>
            <a:ext cx="3040063" cy="46513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101" y="8842377"/>
            <a:ext cx="3040063" cy="46513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538FF656-E3A6-41F5-AEB3-46FE9AAC8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4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FF656-E3A6-41F5-AEB3-46FE9AAC8BD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FDAE-4D82-457D-ABAF-2C7564B4DAF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9C29-F000-4036-AC16-FFD62EA2FF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FDAE-4D82-457D-ABAF-2C7564B4DAF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9C29-F000-4036-AC16-FFD62EA2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FDAE-4D82-457D-ABAF-2C7564B4DAF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9C29-F000-4036-AC16-FFD62EA2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FDAE-4D82-457D-ABAF-2C7564B4DAF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9C29-F000-4036-AC16-FFD62EA2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FDAE-4D82-457D-ABAF-2C7564B4DAF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9C29-F000-4036-AC16-FFD62EA2FF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FDAE-4D82-457D-ABAF-2C7564B4DAF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9C29-F000-4036-AC16-FFD62EA2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FDAE-4D82-457D-ABAF-2C7564B4DAF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9C29-F000-4036-AC16-FFD62EA2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FDAE-4D82-457D-ABAF-2C7564B4DAF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9C29-F000-4036-AC16-FFD62EA2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FDAE-4D82-457D-ABAF-2C7564B4DAF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9C29-F000-4036-AC16-FFD62EA2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FDAE-4D82-457D-ABAF-2C7564B4DAF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9C29-F000-4036-AC16-FFD62EA2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FDAE-4D82-457D-ABAF-2C7564B4DAF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C49C29-F000-4036-AC16-FFD62EA2FF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BAFDAE-4D82-457D-ABAF-2C7564B4DAF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C49C29-F000-4036-AC16-FFD62EA2FF7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676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Socially Responsible Investing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58674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Sister Ruth Rosenbaum, TC, PhD</a:t>
            </a:r>
          </a:p>
          <a:p>
            <a:r>
              <a:rPr lang="en-US" dirty="0" smtClean="0"/>
              <a:t>Executive Director</a:t>
            </a:r>
          </a:p>
          <a:p>
            <a:r>
              <a:rPr lang="en-US" dirty="0" smtClean="0"/>
              <a:t>CREA: Center for Reflection, Education and Action</a:t>
            </a:r>
            <a:endParaRPr lang="en-US" dirty="0"/>
          </a:p>
        </p:txBody>
      </p:sp>
      <p:pic>
        <p:nvPicPr>
          <p:cNvPr id="4" name="Picture 3" descr="cre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733800"/>
            <a:ext cx="1219200" cy="17553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 some instances, companies are partners in bringing about positive change.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In other instances, it is the policies, programs and practices of companies that we are working to change.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				Both realities continue to exist.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Legal  - according to law or contract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But laws are different in each country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And some countries lack laws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Ethical – Ethics are the standard of a group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Question: Who decides what is the ethical 	   		          standard for the group?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/>
          <a:lstStyle/>
          <a:p>
            <a:pPr algn="ctr"/>
            <a:r>
              <a:rPr lang="en-US" sz="3600" dirty="0" smtClean="0"/>
              <a:t>Examining a Company’s Actions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Moral – Usually a standard based on beliefs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Just (Justice) – A standard recognizing the inherent dignity and rights of each and all human beings.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Socially Responsible Investing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Purpose: Bring about positive change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Began with the work of Roman Catholic women’s religious communities, various Protestant denominations and Jewish congregations and organizations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Believing is a way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Not limited to when a person participates </a:t>
            </a:r>
          </a:p>
          <a:p>
            <a:pPr>
              <a:buNone/>
            </a:pPr>
            <a:r>
              <a:rPr lang="en-US" sz="3200" dirty="0" smtClean="0"/>
              <a:t>     in formal worship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 smtClean="0"/>
              <a:t>Believing touches every aspect</a:t>
            </a:r>
          </a:p>
          <a:p>
            <a:pPr>
              <a:buNone/>
            </a:pPr>
            <a:r>
              <a:rPr lang="en-US" sz="3200" dirty="0" smtClean="0"/>
              <a:t>     of a person’s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Believing is also about creating systemic change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Jesus says: Feed the hungry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Acts of charity – immediate provision of food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Acts of advocacy – work by others to provide access to programs supplying food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Acts of systemic change – work to change the underlying causes to so that the hungry can feed themselves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Believing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not just about being “good”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is about having a vision of the way the world should be …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and then working to bring about that change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 work has been joined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Faith based organizations </a:t>
            </a:r>
          </a:p>
          <a:p>
            <a:pPr>
              <a:buNone/>
            </a:pPr>
            <a:r>
              <a:rPr lang="en-US" dirty="0" smtClean="0"/>
              <a:t>Universities</a:t>
            </a:r>
          </a:p>
          <a:p>
            <a:pPr>
              <a:buNone/>
            </a:pPr>
            <a:r>
              <a:rPr lang="en-US" dirty="0" smtClean="0"/>
              <a:t>Health Care Systems</a:t>
            </a:r>
          </a:p>
          <a:p>
            <a:pPr>
              <a:buNone/>
            </a:pPr>
            <a:r>
              <a:rPr lang="en-US" dirty="0" smtClean="0"/>
              <a:t>NGOs</a:t>
            </a:r>
          </a:p>
          <a:p>
            <a:pPr>
              <a:buNone/>
            </a:pPr>
            <a:r>
              <a:rPr lang="en-US" dirty="0" smtClean="0"/>
              <a:t>Labor organizations</a:t>
            </a:r>
          </a:p>
          <a:p>
            <a:pPr>
              <a:buNone/>
            </a:pPr>
            <a:r>
              <a:rPr lang="en-US" dirty="0" smtClean="0"/>
              <a:t> 				and their investment managers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Work includes many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	individual investment managers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pension funds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investment management companies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Who are part of the work, not just to serve their own clients</a:t>
            </a:r>
          </a:p>
          <a:p>
            <a:pPr>
              <a:buNone/>
            </a:pPr>
            <a:r>
              <a:rPr lang="en-US" dirty="0" smtClean="0"/>
              <a:t>But also because of their own belief in the need to work to bring about positive change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Different ways of doing socially responsible investing (SRI)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Screening – deciding there are some things from which you do not want to make money 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Shareholder resolutions – public proposals by shareholders to the company to bring about change in corporate policies, programs and practices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2 words in Spanish: </a:t>
            </a:r>
          </a:p>
          <a:p>
            <a:pPr>
              <a:buNone/>
            </a:pPr>
            <a:r>
              <a:rPr lang="en-US" dirty="0" smtClean="0"/>
              <a:t>		CREER (to believe) and CREAR (to create)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challenge: Based on how we believe, what kind of world do we want to create?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Dialogues between company and shareholders to bring about change in corporate practice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Letter writing campaigns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By shareholders, consumers and others focusing on a specific issue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5165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000" dirty="0" smtClean="0"/>
              <a:t>No one has to do </a:t>
            </a:r>
            <a:r>
              <a:rPr lang="en-US" sz="4000" dirty="0"/>
              <a:t>e</a:t>
            </a:r>
            <a:r>
              <a:rPr lang="en-US" sz="4000" dirty="0" smtClean="0"/>
              <a:t>verything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 smtClean="0"/>
              <a:t>			But everyone </a:t>
            </a:r>
          </a:p>
          <a:p>
            <a:pPr>
              <a:buNone/>
            </a:pPr>
            <a:r>
              <a:rPr lang="en-US" sz="4000" dirty="0" smtClean="0"/>
              <a:t>			should be doing something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 Areas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Supply Chains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Human Rights and Labor Rights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Preventing Human Trafficking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Preventing Child Labor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Preventing Forced Labor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Water as a Human Right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382000" cy="40386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Topics will continue to change</a:t>
            </a:r>
          </a:p>
          <a:p>
            <a:endParaRPr lang="en-US" sz="4000" dirty="0"/>
          </a:p>
          <a:p>
            <a:pPr>
              <a:buNone/>
            </a:pPr>
            <a:r>
              <a:rPr lang="en-US" sz="4000" dirty="0" smtClean="0"/>
              <a:t>Our commitment to work to bring about positive change will continue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Social economic research and education center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Focus: Sustainable communities</a:t>
            </a:r>
          </a:p>
          <a:p>
            <a:pPr>
              <a:buNone/>
            </a:pPr>
            <a:r>
              <a:rPr lang="en-US" dirty="0" smtClean="0"/>
              <a:t>		  Sustainable living wage (SLW)</a:t>
            </a:r>
          </a:p>
          <a:p>
            <a:pPr>
              <a:buNone/>
            </a:pPr>
            <a:r>
              <a:rPr lang="en-US" dirty="0" smtClean="0"/>
              <a:t>		  Fair Trade</a:t>
            </a:r>
          </a:p>
          <a:p>
            <a:pPr>
              <a:buNone/>
            </a:pPr>
            <a:r>
              <a:rPr lang="en-US" dirty="0" smtClean="0"/>
              <a:t>		  Human rights </a:t>
            </a:r>
          </a:p>
          <a:p>
            <a:pPr>
              <a:buNone/>
            </a:pPr>
            <a:r>
              <a:rPr lang="en-US" dirty="0" smtClean="0"/>
              <a:t>    	  Labor rights especially in supply chains</a:t>
            </a:r>
          </a:p>
          <a:p>
            <a:pPr>
              <a:buNone/>
            </a:pPr>
            <a:r>
              <a:rPr lang="en-US" dirty="0" smtClean="0"/>
              <a:t>		  Prevention of human trafficking, child labor</a:t>
            </a:r>
          </a:p>
          <a:p>
            <a:pPr>
              <a:buNone/>
            </a:pPr>
            <a:r>
              <a:rPr lang="en-US" dirty="0" smtClean="0"/>
              <a:t>			and forced labor</a:t>
            </a:r>
          </a:p>
          <a:p>
            <a:pPr>
              <a:buNone/>
            </a:pPr>
            <a:r>
              <a:rPr lang="en-US" dirty="0" smtClean="0"/>
              <a:t>		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CREA Collaborative - Our partner organizations in other countries around the world. We work together on a spectrum of projects in different countries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tools: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Socially responsible investing research and services</a:t>
            </a:r>
          </a:p>
          <a:p>
            <a:endParaRPr lang="en-US" dirty="0" smtClean="0"/>
          </a:p>
          <a:p>
            <a:r>
              <a:rPr lang="en-US" dirty="0" smtClean="0"/>
              <a:t>Engaging with corporations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Education programs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Training programs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l"/>
            <a:r>
              <a:rPr lang="en-US" dirty="0" smtClean="0"/>
              <a:t>Long History of SRI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Started with the struggle against apartheid in South Africa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Companies asked to withdraw (divest) from country so South African government would not have the tax revenues from the companies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Aim: To put pressure on the South African government to end apartheid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Nestle began donating infant formula to women who had just given birth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not in industrialized countries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but in developing countries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AIM: have women stop breastfeeding and switch to formula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women went home from hospital, they were no longer able to breastfeed.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they could not afford the formula so they diluted it to have it last longer</a:t>
            </a:r>
          </a:p>
          <a:p>
            <a:pPr>
              <a:buNone/>
            </a:pPr>
            <a:r>
              <a:rPr lang="en-US" dirty="0" smtClean="0"/>
              <a:t>AND the water used with the formula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was not clean, was not potable.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And children died in country after country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from malnutrition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from dysentery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1990: Apartheid began to end in South Africa with the release of Nelson Mandela from prison and the slow dismantling of the apartheid system.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1981: WHO/UNICEF developed the International </a:t>
            </a:r>
          </a:p>
          <a:p>
            <a:pPr>
              <a:buNone/>
            </a:pPr>
            <a:r>
              <a:rPr lang="en-US" dirty="0" smtClean="0"/>
              <a:t>   Code of Marketing Breast Formula Substitutes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4483</TotalTime>
  <Words>575</Words>
  <Application>Microsoft Office PowerPoint</Application>
  <PresentationFormat>On-screen Show (4:3)</PresentationFormat>
  <Paragraphs>155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Socially Responsible Investing</vt:lpstr>
      <vt:lpstr>CREA</vt:lpstr>
      <vt:lpstr>CREA</vt:lpstr>
      <vt:lpstr>PowerPoint Presentation</vt:lpstr>
      <vt:lpstr>Our tools:</vt:lpstr>
      <vt:lpstr>Long History of SRI</vt:lpstr>
      <vt:lpstr>Infant formula</vt:lpstr>
      <vt:lpstr>PowerPoint Presentation</vt:lpstr>
      <vt:lpstr>Results</vt:lpstr>
      <vt:lpstr>Learnings</vt:lpstr>
      <vt:lpstr>Examining a Company’s Actions</vt:lpstr>
      <vt:lpstr>PowerPoint Presentation</vt:lpstr>
      <vt:lpstr>Socially Responsible Investing</vt:lpstr>
      <vt:lpstr>Believing is a way of life</vt:lpstr>
      <vt:lpstr>Believing is also about creating systemic change</vt:lpstr>
      <vt:lpstr>Believing </vt:lpstr>
      <vt:lpstr>Today work has been joined by</vt:lpstr>
      <vt:lpstr>Today</vt:lpstr>
      <vt:lpstr>        Different ways of doing socially responsible investing (SRI)</vt:lpstr>
      <vt:lpstr>PowerPoint Presentation</vt:lpstr>
      <vt:lpstr>PowerPoint Presentation</vt:lpstr>
      <vt:lpstr>Our Work Areas today</vt:lpstr>
      <vt:lpstr>In the 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Socially Responsible Investing</dc:title>
  <dc:creator>ruth</dc:creator>
  <cp:lastModifiedBy>Ruth R</cp:lastModifiedBy>
  <cp:revision>251</cp:revision>
  <dcterms:created xsi:type="dcterms:W3CDTF">2011-04-02T17:18:33Z</dcterms:created>
  <dcterms:modified xsi:type="dcterms:W3CDTF">2014-01-26T23:09:55Z</dcterms:modified>
</cp:coreProperties>
</file>