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1" r:id="rId3"/>
    <p:sldId id="257" r:id="rId4"/>
    <p:sldId id="273" r:id="rId5"/>
    <p:sldId id="258" r:id="rId6"/>
    <p:sldId id="262" r:id="rId7"/>
    <p:sldId id="260" r:id="rId8"/>
    <p:sldId id="285" r:id="rId9"/>
    <p:sldId id="266" r:id="rId10"/>
    <p:sldId id="272" r:id="rId11"/>
    <p:sldId id="267" r:id="rId12"/>
    <p:sldId id="286" r:id="rId13"/>
    <p:sldId id="284" r:id="rId14"/>
    <p:sldId id="283" r:id="rId15"/>
    <p:sldId id="287" r:id="rId16"/>
    <p:sldId id="275" r:id="rId17"/>
    <p:sldId id="270" r:id="rId18"/>
    <p:sldId id="269" r:id="rId19"/>
    <p:sldId id="271" r:id="rId20"/>
    <p:sldId id="282" r:id="rId21"/>
    <p:sldId id="277" r:id="rId22"/>
    <p:sldId id="278" r:id="rId23"/>
    <p:sldId id="279" r:id="rId24"/>
    <p:sldId id="288" r:id="rId2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77419" autoAdjust="0"/>
  </p:normalViewPr>
  <p:slideViewPr>
    <p:cSldViewPr>
      <p:cViewPr varScale="1">
        <p:scale>
          <a:sx n="66" d="100"/>
          <a:sy n="66" d="100"/>
        </p:scale>
        <p:origin x="-60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1"/>
    </p:cViewPr>
  </p:sorterViewPr>
  <p:notesViewPr>
    <p:cSldViewPr>
      <p:cViewPr varScale="1">
        <p:scale>
          <a:sx n="62" d="100"/>
          <a:sy n="62" d="100"/>
        </p:scale>
        <p:origin x="-1714" y="-8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05862-1E19-4938-9483-F0C4A9412670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32B17-1373-45A7-BBCF-238C064D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33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C295FA3-791F-46E5-B7D6-B0D17B6BBB80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AFD78BE-E533-497E-99A7-AA18C1D8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2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will see, there are many,</a:t>
            </a:r>
            <a:r>
              <a:rPr lang="en-US" baseline="0" dirty="0" smtClean="0"/>
              <a:t> many certifications beyond the ones with which we are familiar.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D78BE-E533-497E-99A7-AA18C1D83F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86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also where the enforcement or ensuring of the operationalization of the code and its requirements takes place.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D78BE-E533-497E-99A7-AA18C1D83F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37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Encountering child labor: 2 choices – just not certify OR try to address</a:t>
            </a:r>
            <a:r>
              <a:rPr lang="en-US" baseline="0" dirty="0" smtClean="0"/>
              <a:t> the problem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Children not in school because lack school supplies:</a:t>
            </a:r>
          </a:p>
          <a:p>
            <a:r>
              <a:rPr lang="en-US" baseline="0" dirty="0" smtClean="0"/>
              <a:t>	Short term CREA providing school supplies for 3 years</a:t>
            </a:r>
          </a:p>
          <a:p>
            <a:r>
              <a:rPr lang="en-US" baseline="0" dirty="0" smtClean="0"/>
              <a:t>	Long term: what was needed to get kids out of the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D78BE-E533-497E-99A7-AA18C1D83F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6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Cannot do more in this short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D78BE-E533-497E-99A7-AA18C1D83F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4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/>
            <a:r>
              <a:rPr lang="en-US" dirty="0" smtClean="0"/>
              <a:t>Ourselves includes (our point of view; where we are and what we do)</a:t>
            </a:r>
          </a:p>
          <a:p>
            <a:pPr defTabSz="928299"/>
            <a:r>
              <a:rPr lang="en-US" dirty="0" smtClean="0"/>
              <a:t>Guarantee to consumer</a:t>
            </a:r>
          </a:p>
          <a:p>
            <a:pPr defTabSz="928299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D78BE-E533-497E-99A7-AA18C1D83F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9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look up the specific codes from which each certification works.</a:t>
            </a:r>
            <a:r>
              <a:rPr lang="en-US" baseline="0" dirty="0" smtClean="0"/>
              <a:t> What we are looking at today is what actually happens on the ground, in country, and its impact on the farmers.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D78BE-E533-497E-99A7-AA18C1D83F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70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Utz</a:t>
            </a:r>
            <a:r>
              <a:rPr lang="en-US" dirty="0" smtClean="0"/>
              <a:t> and RA are called “FT lite” in this category for not guaranteeing any minimum price or guaranteed price for the crop.</a:t>
            </a:r>
            <a:r>
              <a:rPr lang="en-US" baseline="0" dirty="0" smtClean="0"/>
              <a:t> This makes them very vulnerable to the international coffee market.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 allow companies such as  Chiquita and Kraft to tap into ethical consumer market without being more environmentally or worker friendly. Little impact on conditions under which workers work and </a:t>
            </a:r>
            <a:r>
              <a:rPr lang="en-US" baseline="0" smtClean="0"/>
              <a:t>are paid.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UTZ – no crop pre-financing </a:t>
            </a:r>
          </a:p>
          <a:p>
            <a:r>
              <a:rPr lang="en-US" baseline="0" dirty="0" smtClean="0"/>
              <a:t>RA – do not provide pre-crop financing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D78BE-E533-497E-99A7-AA18C1D83F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1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contributes</a:t>
            </a:r>
            <a:r>
              <a:rPr lang="en-US" baseline="0" dirty="0" smtClean="0"/>
              <a:t> to the trace-ability and track-ability of the products in bringing them to market. While all have a trace-ability system, the most documented is the one by UTZ which has a web-based track and trace system.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D78BE-E533-497E-99A7-AA18C1D83F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63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UTZ</a:t>
            </a:r>
            <a:r>
              <a:rPr lang="en-US" baseline="0" dirty="0" smtClean="0"/>
              <a:t> </a:t>
            </a:r>
            <a:r>
              <a:rPr lang="en-US" dirty="0" smtClean="0"/>
              <a:t>allows for the use of GMO products and use of chemical</a:t>
            </a:r>
            <a:r>
              <a:rPr lang="en-US" baseline="0" dirty="0" smtClean="0"/>
              <a:t> fertilizers with a few basic regulations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D78BE-E533-497E-99A7-AA18C1D83F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2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D78BE-E533-497E-99A7-AA18C1D83F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97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UTZ labor standards – only national laws have to be followed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D78BE-E533-497E-99A7-AA18C1D83F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4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8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6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8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3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2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9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1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2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4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9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515C1-6BD9-4105-8800-429C6A44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World of Certifications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they do</a:t>
            </a:r>
          </a:p>
          <a:p>
            <a:r>
              <a:rPr lang="en-US" dirty="0" smtClean="0"/>
              <a:t>What they don’t do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971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084" y="762000"/>
            <a:ext cx="1446664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59" y="4999772"/>
            <a:ext cx="1272441" cy="127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762000"/>
            <a:ext cx="125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1999"/>
            <a:ext cx="1752600" cy="126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05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SA Tool 3: Power and Voice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413000"/>
              </p:ext>
            </p:extLst>
          </p:nvPr>
        </p:nvGraphicFramePr>
        <p:xfrm>
          <a:off x="457200" y="1371600"/>
          <a:ext cx="8229600" cy="5125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Fair Trade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 buyer and cooperative</a:t>
                      </a:r>
                      <a:r>
                        <a:rPr lang="en-US" baseline="0" dirty="0" smtClean="0"/>
                        <a:t> have power since the buyer, such as Equal Exchange, needs the product and the cooperative needs to sell their 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Mutual relationship leads to communication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Rainforest Alliance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 has power to require certain standards; farmers have little to</a:t>
                      </a:r>
                      <a:r>
                        <a:rPr lang="en-US" baseline="0" dirty="0" smtClean="0"/>
                        <a:t> no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UTZ has all the power as buyer and certifier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Starbucks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Starbucks has power to determine what % of each type of certified coffee is sold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Education and Training by Certifier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574238"/>
              </p:ext>
            </p:extLst>
          </p:nvPr>
        </p:nvGraphicFramePr>
        <p:xfrm>
          <a:off x="457200" y="1600200"/>
          <a:ext cx="8229600" cy="2661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9400"/>
                <a:gridCol w="541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Fair Trade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Certifier provides on-going training</a:t>
                      </a:r>
                      <a:r>
                        <a:rPr lang="en-US" baseline="0" dirty="0" smtClean="0"/>
                        <a:t> to provide better product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Rainforest Alliance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Certifier provides on-going training to provide better product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long term training or relationship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Starbucks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Certifier provides on-going</a:t>
                      </a:r>
                      <a:r>
                        <a:rPr lang="en-US" baseline="0" dirty="0" smtClean="0"/>
                        <a:t> training to provide better product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Shade grown?</a:t>
            </a:r>
          </a:p>
          <a:p>
            <a:pPr>
              <a:buFontTx/>
              <a:buChar char="-"/>
            </a:pPr>
            <a:r>
              <a:rPr lang="en-US" dirty="0" smtClean="0"/>
              <a:t>Plantation?</a:t>
            </a:r>
          </a:p>
          <a:p>
            <a:pPr>
              <a:buFontTx/>
              <a:buChar char="-"/>
            </a:pPr>
            <a:r>
              <a:rPr lang="en-US" dirty="0" smtClean="0"/>
              <a:t>Organic?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Understanding “Shade Grown” 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924800" cy="545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Shade grown in Guatemala </a:t>
            </a:r>
            <a:r>
              <a:rPr lang="en-US" smtClean="0"/>
              <a:t>mountains Fair </a:t>
            </a:r>
            <a:r>
              <a:rPr lang="en-US" dirty="0" smtClean="0"/>
              <a:t>Trade certified - Rustic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7" y="1524000"/>
            <a:ext cx="83042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30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Shade grown in </a:t>
            </a:r>
            <a:r>
              <a:rPr lang="en-US" sz="2400" dirty="0" err="1" smtClean="0"/>
              <a:t>Chanmagua</a:t>
            </a:r>
            <a:r>
              <a:rPr lang="en-US" sz="2400" dirty="0" smtClean="0"/>
              <a:t>, Guatemala – RA certified</a:t>
            </a:r>
            <a:br>
              <a:rPr lang="en-US" sz="2400" dirty="0" smtClean="0"/>
            </a:br>
            <a:r>
              <a:rPr lang="en-US" sz="2400" dirty="0" smtClean="0"/>
              <a:t>Commercial monoculture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PPI Guatemala 2007 PPI\FOTOS CHANMAGUA\diciembre06 chanmagua 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15200" cy="48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Standards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902654"/>
              </p:ext>
            </p:extLst>
          </p:nvPr>
        </p:nvGraphicFramePr>
        <p:xfrm>
          <a:off x="457200" y="1600200"/>
          <a:ext cx="8229600" cy="239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Fair Trade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 labor standards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Rainforest Alliance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labor standards but varying enforcement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 labor standards requirement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Starbucks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labor standards with enforcement for the FT certified coffee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Access to Market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825626"/>
              </p:ext>
            </p:extLst>
          </p:nvPr>
        </p:nvGraphicFramePr>
        <p:xfrm>
          <a:off x="457200" y="1600200"/>
          <a:ext cx="8229600" cy="266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38400"/>
                <a:gridCol w="579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Fair Trade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</a:t>
                      </a:r>
                      <a:r>
                        <a:rPr lang="en-US" baseline="0" dirty="0" smtClean="0"/>
                        <a:t> Trade system provides increased access to market as well as active marketing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Rainforest Alliance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Certifier provides some increased access to market but not much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ensured access to market provided.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Starbucks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Starbucks provides market for product through its own sales as well as sale of its products in supermarkets, etc.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Certification through Auditing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362700"/>
              </p:ext>
            </p:extLst>
          </p:nvPr>
        </p:nvGraphicFramePr>
        <p:xfrm>
          <a:off x="457200" y="16002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Certifications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Fair Trade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Grower must be certified</a:t>
                      </a:r>
                    </a:p>
                    <a:p>
                      <a:r>
                        <a:rPr lang="en-US" dirty="0" smtClean="0"/>
                        <a:t>Seller must also be certified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Grower pays certification fee</a:t>
                      </a:r>
                    </a:p>
                    <a:p>
                      <a:r>
                        <a:rPr lang="en-US" dirty="0" smtClean="0"/>
                        <a:t>Seller pays certification fee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Rainforest Alliance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Grower must be certified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Grower pays certification fee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Grower pays certification fee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Starbucks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Grower must be certified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Grower pays certification fee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4539916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of the fees for the different certifications,</a:t>
            </a:r>
          </a:p>
          <a:p>
            <a:r>
              <a:rPr lang="en-US" dirty="0" smtClean="0"/>
              <a:t>farmers around the world are calling for one certification </a:t>
            </a:r>
          </a:p>
          <a:p>
            <a:r>
              <a:rPr lang="en-US" dirty="0" smtClean="0"/>
              <a:t>that covers ALL the standards and their	related requirements. </a:t>
            </a:r>
          </a:p>
          <a:p>
            <a:endParaRPr lang="en-US" dirty="0"/>
          </a:p>
          <a:p>
            <a:r>
              <a:rPr lang="en-US" dirty="0" smtClean="0"/>
              <a:t>Providing certifications is BIG business for the certifiers.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Looking at 4 Certifications: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Fair Trade</a:t>
            </a:r>
          </a:p>
          <a:p>
            <a:pPr marL="0" indent="0" algn="ctr">
              <a:buNone/>
            </a:pPr>
            <a:r>
              <a:rPr lang="en-US" sz="4000" dirty="0" smtClean="0"/>
              <a:t>Rainforest Alliance</a:t>
            </a:r>
          </a:p>
          <a:p>
            <a:pPr marL="0" indent="0" algn="ctr">
              <a:buNone/>
            </a:pPr>
            <a:r>
              <a:rPr lang="en-US" sz="4000" dirty="0" smtClean="0"/>
              <a:t>UTZ</a:t>
            </a:r>
          </a:p>
          <a:p>
            <a:pPr marL="0" indent="0" algn="ctr">
              <a:buNone/>
            </a:pPr>
            <a:r>
              <a:rPr lang="en-US" sz="4000" dirty="0" smtClean="0"/>
              <a:t>Starbucks</a:t>
            </a:r>
            <a:endParaRPr lang="en-US" sz="4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ruth_Backup\2011-09-01_10-49-56\Memeo\2011-09-01_10-49-56\C_\PHOTOS\New Digital\DSC002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PPI Guatemala 2007 PPI\FOTOS CHANMAGUA\Café Verde y Mad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832104"/>
            <a:ext cx="7802880" cy="519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04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PPI Guatemala 2007 PPI\FOTOS CHANMAGUA\diciembre09 chanmagua 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579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Pictures\6999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792"/>
            <a:ext cx="9144000" cy="606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remaining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Fair Trade is in the US?</a:t>
            </a:r>
          </a:p>
          <a:p>
            <a:endParaRPr lang="en-US" dirty="0"/>
          </a:p>
          <a:p>
            <a:r>
              <a:rPr lang="en-US" dirty="0" smtClean="0"/>
              <a:t>How can a certified farm or cooperative end up with child labor?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following DVD from FEDECOCAGUA, Federation of Small Farmers and Cooperatives in Guatemala explains some of these things.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CREA’s Assessment Process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6629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Our Assessment Tools: A series of Systemic Analysis (SA) Constructs to compare the different certifications in terms of standards and impact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Systemic Analysis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Systemic Analysis is a program created by CREA starting in 1997 that teaches a person how to do analysis using a set of Constructs or Tools which provide for the development of common language and the ability to analyze programs, policies and practices on an on-going basis.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 1: Legal, Ethical, Moral, Just</a:t>
            </a:r>
          </a:p>
          <a:p>
            <a:pPr marL="0" indent="0">
              <a:buNone/>
            </a:pPr>
            <a:r>
              <a:rPr lang="en-US" dirty="0" smtClean="0"/>
              <a:t>Example 2: Acceptable, Access-able, Afford-able</a:t>
            </a:r>
          </a:p>
          <a:p>
            <a:pPr marL="0" indent="0">
              <a:buNone/>
            </a:pPr>
            <a:r>
              <a:rPr lang="en-US" dirty="0" smtClean="0"/>
              <a:t>Example 3: Charity, Advocacy, Systemic Change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SA Tool 1: Choosing your Starting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oint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Any analysis starts from a given perspective. </a:t>
            </a:r>
          </a:p>
          <a:p>
            <a:pPr marL="0" indent="0">
              <a:buNone/>
            </a:pPr>
            <a:r>
              <a:rPr lang="en-US" dirty="0" smtClean="0"/>
              <a:t>Possible perspectives include: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ourselves 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our organization and its philosophy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the community on the ground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the consumer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the farmers/workers doing the work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Starting Point for This Analysis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Our analysis of the certifications</a:t>
            </a:r>
          </a:p>
          <a:p>
            <a:pPr marL="0" indent="0" algn="ctr">
              <a:buNone/>
            </a:pPr>
            <a:r>
              <a:rPr lang="en-US" dirty="0" smtClean="0"/>
              <a:t> will start from </a:t>
            </a:r>
          </a:p>
          <a:p>
            <a:pPr marL="0" indent="0" algn="ctr">
              <a:buNone/>
            </a:pPr>
            <a:r>
              <a:rPr lang="en-US" dirty="0" smtClean="0"/>
              <a:t>the experience of the farmers in agriculture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SA Tool 2: Cui Bono –Who Benefits?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Possible benefits:</a:t>
            </a:r>
          </a:p>
          <a:p>
            <a:pPr>
              <a:buFontTx/>
              <a:buChar char="-"/>
            </a:pPr>
            <a:r>
              <a:rPr lang="en-US" dirty="0" smtClean="0"/>
              <a:t>Added income</a:t>
            </a:r>
          </a:p>
          <a:p>
            <a:pPr>
              <a:buFontTx/>
              <a:buChar char="-"/>
            </a:pPr>
            <a:r>
              <a:rPr lang="en-US" dirty="0" smtClean="0"/>
              <a:t>Increased access to market</a:t>
            </a:r>
          </a:p>
          <a:p>
            <a:pPr>
              <a:buFontTx/>
              <a:buChar char="-"/>
            </a:pPr>
            <a:r>
              <a:rPr lang="en-US" dirty="0" smtClean="0"/>
              <a:t>Better working conditions</a:t>
            </a:r>
          </a:p>
          <a:p>
            <a:pPr>
              <a:buFontTx/>
              <a:buChar char="-"/>
            </a:pPr>
            <a:r>
              <a:rPr lang="en-US" dirty="0" smtClean="0"/>
              <a:t>Environmentally sustainable practices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2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Price Benefits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207846"/>
              </p:ext>
            </p:extLst>
          </p:nvPr>
        </p:nvGraphicFramePr>
        <p:xfrm>
          <a:off x="379413" y="1882775"/>
          <a:ext cx="82296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787"/>
                <a:gridCol w="62468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Fair</a:t>
                      </a:r>
                      <a:r>
                        <a:rPr lang="en-US" baseline="0" dirty="0" smtClean="0"/>
                        <a:t> Trade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Guaranteed minimum base price</a:t>
                      </a:r>
                    </a:p>
                    <a:p>
                      <a:r>
                        <a:rPr lang="en-US" dirty="0" smtClean="0"/>
                        <a:t>10 cents (US) above market price for coffee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Rainforest</a:t>
                      </a:r>
                      <a:r>
                        <a:rPr lang="en-US" baseline="0" dirty="0" smtClean="0"/>
                        <a:t> Alliance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guaranteed base price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guaranteed base price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Starbucks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 of coffee sold is fair trade certified with base price</a:t>
                      </a:r>
                    </a:p>
                    <a:p>
                      <a:r>
                        <a:rPr lang="en-US" dirty="0" smtClean="0"/>
                        <a:t>No guaranteed base price for rest of coffee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Long Term Relationship with Buyer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285520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/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Fair Trade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term</a:t>
                      </a:r>
                      <a:r>
                        <a:rPr lang="en-US" baseline="0" dirty="0" smtClean="0"/>
                        <a:t> relationship with specific individual cooperatives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Rainforest Alliance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term relationship with specific farms</a:t>
                      </a:r>
                      <a:r>
                        <a:rPr lang="en-US" baseline="0" dirty="0" smtClean="0"/>
                        <a:t> and cooperatives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long term</a:t>
                      </a:r>
                      <a:r>
                        <a:rPr lang="en-US" baseline="0" dirty="0" smtClean="0"/>
                        <a:t> relationship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Starbucks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term relationship with specific farms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CREA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15C1-6BD9-4105-8800-429C6A444C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1069</Words>
  <Application>Microsoft Office PowerPoint</Application>
  <PresentationFormat>On-screen Show (4:3)</PresentationFormat>
  <Paragraphs>244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World of Certifications</vt:lpstr>
      <vt:lpstr>Looking at 4 Certifications:</vt:lpstr>
      <vt:lpstr>CREA’s Assessment Process</vt:lpstr>
      <vt:lpstr>Systemic Analysis </vt:lpstr>
      <vt:lpstr>SA Tool 1: Choosing your Starting Point</vt:lpstr>
      <vt:lpstr>Starting Point for This Analysis</vt:lpstr>
      <vt:lpstr>SA Tool 2: Cui Bono –Who Benefits?</vt:lpstr>
      <vt:lpstr>Price Benefits</vt:lpstr>
      <vt:lpstr>Long Term Relationship with Buyer</vt:lpstr>
      <vt:lpstr>SA Tool 3: Power and Voice</vt:lpstr>
      <vt:lpstr>Education and Training by Certifier</vt:lpstr>
      <vt:lpstr>Environmental Issues</vt:lpstr>
      <vt:lpstr>Understanding “Shade Grown” </vt:lpstr>
      <vt:lpstr>Shade grown in Guatemala mountains Fair Trade certified - Rustic </vt:lpstr>
      <vt:lpstr>PowerPoint Presentation</vt:lpstr>
      <vt:lpstr>Shade grown in Chanmagua, Guatemala – RA certified Commercial monoculture</vt:lpstr>
      <vt:lpstr>Labor Standards</vt:lpstr>
      <vt:lpstr>Access to Market</vt:lpstr>
      <vt:lpstr>Certification through Auditing</vt:lpstr>
      <vt:lpstr>PowerPoint Presentation</vt:lpstr>
      <vt:lpstr>PowerPoint Presentation</vt:lpstr>
      <vt:lpstr>PowerPoint Presentation</vt:lpstr>
      <vt:lpstr>PowerPoint Presentation</vt:lpstr>
      <vt:lpstr>Some remaining questions: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of Certifications</dc:title>
  <dc:creator>Ruth T</dc:creator>
  <cp:lastModifiedBy>Ruth R</cp:lastModifiedBy>
  <cp:revision>34</cp:revision>
  <cp:lastPrinted>2012-06-06T16:32:24Z</cp:lastPrinted>
  <dcterms:created xsi:type="dcterms:W3CDTF">2012-06-04T13:58:45Z</dcterms:created>
  <dcterms:modified xsi:type="dcterms:W3CDTF">2014-01-26T20:51:30Z</dcterms:modified>
</cp:coreProperties>
</file>