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81" r:id="rId9"/>
    <p:sldId id="262" r:id="rId10"/>
    <p:sldId id="282" r:id="rId11"/>
    <p:sldId id="265" r:id="rId12"/>
    <p:sldId id="266" r:id="rId13"/>
    <p:sldId id="268" r:id="rId14"/>
    <p:sldId id="263" r:id="rId15"/>
    <p:sldId id="269" r:id="rId16"/>
    <p:sldId id="283" r:id="rId17"/>
    <p:sldId id="271" r:id="rId18"/>
    <p:sldId id="288" r:id="rId19"/>
    <p:sldId id="284" r:id="rId20"/>
    <p:sldId id="285" r:id="rId21"/>
    <p:sldId id="286" r:id="rId22"/>
    <p:sldId id="287" r:id="rId23"/>
    <p:sldId id="272" r:id="rId24"/>
    <p:sldId id="278" r:id="rId25"/>
    <p:sldId id="279" r:id="rId26"/>
    <p:sldId id="273" r:id="rId27"/>
    <p:sldId id="274" r:id="rId28"/>
    <p:sldId id="280" r:id="rId29"/>
    <p:sldId id="275" r:id="rId30"/>
    <p:sldId id="276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A07E2D-DC8E-4F45-8CC1-996C94C2F3B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699E7D-DBA5-4962-B15A-DC2DAAD6F8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Biosimilars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What they are and what they are not</a:t>
            </a: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019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© CREA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methane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	H	C          H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	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Methane Formula CH4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- 1 Carbon and 4 Hydrogen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1148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114800" y="4572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81400" y="4038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40386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 carbon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In a chain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         H     H   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H      C      C       H   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     		         H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Simple ethane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Note: the chains can be many atoms long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086100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667000" y="3581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086100" y="40005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48100" y="4076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4191000" y="3581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3429000" y="3581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848100" y="31623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etha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743200"/>
            <a:ext cx="1874520" cy="15468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Rings</a:t>
            </a:r>
            <a:endParaRPr lang="en-US" dirty="0"/>
          </a:p>
        </p:txBody>
      </p:sp>
      <p:pic>
        <p:nvPicPr>
          <p:cNvPr id="4" name="Content Placeholder 3" descr="300px-Benzene-2D-full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667000"/>
            <a:ext cx="2286000" cy="2590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Geodesic Domes- Bucky Balls</a:t>
            </a:r>
            <a:br>
              <a:rPr lang="en-US" dirty="0" smtClean="0"/>
            </a:br>
            <a:r>
              <a:rPr lang="en-US" dirty="0" smtClean="0"/>
              <a:t>               Some possibilities</a:t>
            </a:r>
            <a:endParaRPr lang="en-US" dirty="0"/>
          </a:p>
        </p:txBody>
      </p:sp>
      <p:pic>
        <p:nvPicPr>
          <p:cNvPr id="4" name="Picture 2" descr="http://goldennumber.net/images/icosahedron2D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3268980" cy="3147060"/>
          </a:xfrm>
          <a:prstGeom prst="rect">
            <a:avLst/>
          </a:prstGeom>
          <a:noFill/>
        </p:spPr>
      </p:pic>
      <p:pic>
        <p:nvPicPr>
          <p:cNvPr id="5" name="Picture 4" descr="buckyb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362200"/>
            <a:ext cx="3429000" cy="338104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Other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geodesicdo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057400"/>
            <a:ext cx="2286000" cy="2316480"/>
          </a:xfrm>
          <a:prstGeom prst="rect">
            <a:avLst/>
          </a:prstGeom>
        </p:spPr>
      </p:pic>
      <p:pic>
        <p:nvPicPr>
          <p:cNvPr id="5" name="Picture 4" descr="tricosahedr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981200"/>
            <a:ext cx="2514600" cy="2514600"/>
          </a:xfrm>
          <a:prstGeom prst="rect">
            <a:avLst/>
          </a:prstGeom>
        </p:spPr>
      </p:pic>
      <p:pic>
        <p:nvPicPr>
          <p:cNvPr id="6" name="Picture 5" descr="soccerbal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3657600"/>
            <a:ext cx="2209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idea in each of these is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5344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+mj-lt"/>
              </a:rPr>
              <a:t>Organic molecules have two core components that affect what they do and how they react:</a:t>
            </a:r>
          </a:p>
          <a:p>
            <a:pPr>
              <a:buNone/>
            </a:pPr>
            <a:r>
              <a:rPr lang="en-US" sz="3200" dirty="0" smtClean="0">
                <a:latin typeface="+mj-lt"/>
              </a:rPr>
              <a:t>   </a:t>
            </a:r>
            <a:r>
              <a:rPr lang="en-US" sz="3200" u="sng" dirty="0" smtClean="0">
                <a:latin typeface="+mj-lt"/>
              </a:rPr>
              <a:t>Content</a:t>
            </a:r>
            <a:r>
              <a:rPr lang="en-US" sz="3200" dirty="0" smtClean="0">
                <a:latin typeface="+mj-lt"/>
              </a:rPr>
              <a:t> – what  kinds of atoms are in the molecules</a:t>
            </a:r>
          </a:p>
          <a:p>
            <a:pPr>
              <a:buNone/>
            </a:pPr>
            <a:r>
              <a:rPr lang="en-US" sz="3200" dirty="0" smtClean="0">
                <a:latin typeface="+mj-lt"/>
              </a:rPr>
              <a:t>    </a:t>
            </a:r>
            <a:r>
              <a:rPr lang="en-US" sz="3200" u="sng" dirty="0" smtClean="0">
                <a:latin typeface="+mj-lt"/>
              </a:rPr>
              <a:t>Shape</a:t>
            </a:r>
            <a:r>
              <a:rPr lang="en-US" sz="3200" dirty="0" smtClean="0">
                <a:latin typeface="+mj-lt"/>
              </a:rPr>
              <a:t> - how the organic molecules </a:t>
            </a:r>
            <a:r>
              <a:rPr lang="en-US" sz="3200" dirty="0" err="1" smtClean="0">
                <a:latin typeface="+mj-lt"/>
              </a:rPr>
              <a:t>physuically</a:t>
            </a:r>
            <a:r>
              <a:rPr lang="en-US" sz="3200" dirty="0" smtClean="0">
                <a:latin typeface="+mj-lt"/>
              </a:rPr>
              <a:t> fit together </a:t>
            </a:r>
            <a:endParaRPr lang="en-US" sz="3200" u="sng" dirty="0" smtClean="0">
              <a:latin typeface="+mj-lt"/>
            </a:endParaRPr>
          </a:p>
          <a:p>
            <a:pPr lvl="2">
              <a:buNone/>
            </a:pP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When organic molecules react with one another, they react based on composition and shape. 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They need to “fit” together!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This fitting together is key to the biosimilar conundrum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+mj-lt"/>
              </a:rPr>
              <a:t>The most common DNA shape 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illustrated by artists and scientists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looks a lot like a twisting ladder 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that scientists call a double helix. 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 DNA also folds and coils itself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into more complex shapes. The coiled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 shape makes it very small. In fact,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it is small enough to easily fit inside 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and any of our cells. This is pretty amazing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when you find out that our own DNA,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if unfolded, would stretch out to a </a:t>
            </a:r>
          </a:p>
          <a:p>
            <a:pPr>
              <a:buNone/>
            </a:pPr>
            <a:r>
              <a:rPr lang="en-US" sz="2000" dirty="0" smtClean="0">
                <a:latin typeface="+mj-lt"/>
              </a:rPr>
              <a:t>length of six feet. That’s 6 feet in each cell. </a:t>
            </a:r>
            <a:endParaRPr lang="en-US" sz="2000" dirty="0">
              <a:latin typeface="+mj-lt"/>
            </a:endParaRPr>
          </a:p>
        </p:txBody>
      </p:sp>
      <p:pic>
        <p:nvPicPr>
          <p:cNvPr id="4" name="Picture 3" descr="DNA_Double_Helix_ladd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990600"/>
            <a:ext cx="3810000" cy="4038600"/>
          </a:xfrm>
          <a:prstGeom prst="rect">
            <a:avLst/>
          </a:prstGeom>
        </p:spPr>
      </p:pic>
      <p:pic>
        <p:nvPicPr>
          <p:cNvPr id="5" name="Picture 4" descr="DNA_Double_Helix_ladd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143000"/>
            <a:ext cx="38100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DNA replicates or</a:t>
            </a:r>
            <a:br>
              <a:rPr lang="en-US" dirty="0" smtClean="0"/>
            </a:br>
            <a:r>
              <a:rPr lang="en-US" dirty="0" smtClean="0"/>
              <a:t>copies itself</a:t>
            </a:r>
            <a:endParaRPr lang="en-US" dirty="0"/>
          </a:p>
        </p:txBody>
      </p:sp>
      <p:pic>
        <p:nvPicPr>
          <p:cNvPr id="4" name="Content Placeholder 3" descr="DNA_replication_split_2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24600" y="381000"/>
            <a:ext cx="2177300" cy="4389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1905000"/>
            <a:ext cx="5791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DNA does more than store information. It is also able to make copies of itself.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 do this it first has to unzip the nitrogenous bases.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All the pairs of "AT" and "GC" are separated. The DNA now has two single strands.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At this point new pairs are made along with a phosphate backbone to create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two new copies DNA.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copies will match because only "A" pairs with "T" and "G" pair only with "C".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DNA functions</a:t>
            </a:r>
            <a:endParaRPr lang="en-US" dirty="0"/>
          </a:p>
        </p:txBody>
      </p:sp>
      <p:pic>
        <p:nvPicPr>
          <p:cNvPr id="4" name="Content Placeholder 3" descr="DNA_Double_Helix_ladder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066800"/>
            <a:ext cx="365760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057400"/>
            <a:ext cx="487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sides of the DNA “ladder” serves as  a backbone for the DNA molecule.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rungs of the DNA ladder are composed of 4 organic bases: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, T, C and G (known by their initials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	A always pairs with 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G always pairs with C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order in which the 4 bases are found is the CODE which gives the directions for making other molecules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Biosimilars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To understand what a biosimilar is and is not, 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you need to understand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some basic chemistry and biochemistry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“words”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Each group of 3 bases codes for an amino acid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Examples: ATT AGA, CTG,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These “words” actually communicate to other molecules in the cells of any organism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Many of the most important molecules in living things are proteins whose existence depends on the right code being in their DNA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Proteins are composed of amino acids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order of amino acids gives us the specific proteins that run organisms (living things) including humans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That order of amino acids allows the protein to fold in specific ways to create the shape of the molecule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Mutations are changes in the DNA which created changes in the code which orders the amino acids to make the protein molecules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Some times these mutations or changes are harmless because the base affected does not fit in an position that affects the folding of the molecule.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But many times, it DOES affect the folding and the resulting shape of the molecule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does this relate to Biosimilars?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Biosimilars are organic molecules.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They usually have high molecular complexity. They are huge molecules</a:t>
            </a:r>
          </a:p>
          <a:p>
            <a:pPr marL="514350" indent="-514350"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3.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What is most important is the content of the biosimilar molecule AND the structure</a:t>
            </a:r>
          </a:p>
          <a:p>
            <a:pPr marL="514350" indent="-514350"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Unlike generics, which are identical to the original compound, biosimilars are what they say: similar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But similar does not MEAN the same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Most of the organic structure of the molecule (content) may be the same but the resulting structure may or may not be the same. 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Core questions for any biosimilar: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what way is each biosimilar the same as the original compound (medicine)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AND in what way is it different?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Biosimilars different: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Complexity of the structure of the molecule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Complexity of the content of the molecule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Sensitivity to the manufacturing process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				Why does this affect the biosimilar?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Manufacturers of biosimilars DO NOT have access to the content and process that the original manufacturer had and used: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It does not have access to: 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The originator of the molecule's molecular clone (probably in another company).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</a:rPr>
              <a:t>       </a:t>
            </a:r>
          </a:p>
          <a:p>
            <a:pPr marL="514350" indent="-514350"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original cell bank from which it came/was produced. 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exact fermentation or other chemical process which was then used to process the original molecule they are trying to copy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There is no access to the commercial innovator product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 There can be differences in impurities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6. There can be differences in breakdown products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15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are two </a:t>
            </a:r>
            <a:br>
              <a:rPr lang="en-US" dirty="0" smtClean="0"/>
            </a:br>
            <a:r>
              <a:rPr lang="en-US" dirty="0" smtClean="0"/>
              <a:t>basic types of chemistry: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+mj-lt"/>
              </a:rPr>
              <a:t>		Inorganic and Organic</a:t>
            </a:r>
          </a:p>
          <a:p>
            <a:pPr>
              <a:buNone/>
            </a:pPr>
            <a:endParaRPr lang="en-US" sz="4400" dirty="0" smtClean="0">
              <a:latin typeface="+mj-lt"/>
            </a:endParaRPr>
          </a:p>
          <a:p>
            <a:pPr>
              <a:buNone/>
            </a:pPr>
            <a:endParaRPr lang="en-US" sz="4400" dirty="0"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01091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THEREFORE the danger</a:t>
            </a: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is that the biosimilar </a:t>
            </a: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may not function the same way </a:t>
            </a: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as the original product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It may be useless</a:t>
            </a:r>
          </a:p>
          <a:p>
            <a:pPr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And in some instances can do harm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09600" y="1066799"/>
            <a:ext cx="8229600" cy="5791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more information 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 permission to use this PowerPoint in public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Please contact CREA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     crea-inc@crea-inc.org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     860.527.0455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Organic molecules based on the carbon atom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Inorganic molecules are not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These are the scientific definitions and have been used for decades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use and misuse of the term “organic” has nothing to do with these two scientific definitions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629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 our understanding of biosimilars, there are a few core ideas </a:t>
            </a:r>
            <a:br>
              <a:rPr lang="en-US" sz="4000" dirty="0" smtClean="0"/>
            </a:br>
            <a:r>
              <a:rPr lang="en-US" sz="4000" dirty="0" smtClean="0"/>
              <a:t>we need to understand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048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1. Everything is made of atoms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2. Atoms come together to make molecules.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3. What holds molecules together are the electric charges of the atoms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858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Inorganic molecules are relatively simple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are formed by the exchange of electric charge which brings atoms together to form molecules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Water – 2 hydrogen atoms each with an electric 			charge of +1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Then 2(+1) = +2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    1 oxygen atom each with an electric charge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of -2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Then 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 has electric charge of zero: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2(+1) = +2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1(-2) = -2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Therefore +2-2=0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Carbon dioxide  1 carbon atom with an electric charge of + or – 4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means that carbon atoms can either combine with another atom with a charge of +4 or a different atom with -4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SO:   1 carbon atom = 1(+4)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     2 oxygen atoms  2(-2)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Therefore CO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molecule has an electric charge of  zero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But organic molecules are different: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Based on atoms which come together because of electric charge</a:t>
            </a:r>
          </a:p>
          <a:p>
            <a:pPr marL="514350" indent="-514350"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BUT  organic molecules are usually much, much larger</a:t>
            </a:r>
          </a:p>
          <a:p>
            <a:pPr marL="514350" indent="-514350"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Organic molecules are based on the carbon atom which can combine in many ways based on shape as well as charge</a:t>
            </a:r>
          </a:p>
          <a:p>
            <a:pPr marL="514350" indent="-514350"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THIS is the heart of the biosimilar conundrum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3080</TotalTime>
  <Words>968</Words>
  <Application>Microsoft Office PowerPoint</Application>
  <PresentationFormat>On-screen Show (4:3)</PresentationFormat>
  <Paragraphs>195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Biosimilars</vt:lpstr>
      <vt:lpstr>Biosimilars</vt:lpstr>
      <vt:lpstr>There are two  basic types of chemistry: </vt:lpstr>
      <vt:lpstr>Definition and Difference</vt:lpstr>
      <vt:lpstr>For our understanding of biosimilars, there are a few core ideas  we need to understand</vt:lpstr>
      <vt:lpstr>Inorganic molecules are relatively simple  They are formed by the exchange of electric charge which brings atoms together to form molecules</vt:lpstr>
      <vt:lpstr>Example</vt:lpstr>
      <vt:lpstr>Another example</vt:lpstr>
      <vt:lpstr>But organic molecules are different:</vt:lpstr>
      <vt:lpstr>Simple methane</vt:lpstr>
      <vt:lpstr>Some basic carbon shapes</vt:lpstr>
      <vt:lpstr>Simple Rings</vt:lpstr>
      <vt:lpstr>Geodesic Domes- Bucky Balls                Some possibilities</vt:lpstr>
      <vt:lpstr>Some Other Possibilities</vt:lpstr>
      <vt:lpstr>Key idea in each of these is shape</vt:lpstr>
      <vt:lpstr>Slide 16</vt:lpstr>
      <vt:lpstr>DNA</vt:lpstr>
      <vt:lpstr>How DNA replicates or copies itself</vt:lpstr>
      <vt:lpstr>How DNA functions</vt:lpstr>
      <vt:lpstr>The “words” of DNA</vt:lpstr>
      <vt:lpstr>Slide 21</vt:lpstr>
      <vt:lpstr>Slide 22</vt:lpstr>
      <vt:lpstr>How does this relate to Biosimilars?</vt:lpstr>
      <vt:lpstr>BUT:</vt:lpstr>
      <vt:lpstr>Core questions for any biosimilar: </vt:lpstr>
      <vt:lpstr>What makes Biosimilars different:</vt:lpstr>
      <vt:lpstr>Slide 27</vt:lpstr>
      <vt:lpstr>Slide 28</vt:lpstr>
      <vt:lpstr>Slide 29</vt:lpstr>
      <vt:lpstr>   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Biosimilars</dc:title>
  <dc:creator>ruth</dc:creator>
  <cp:lastModifiedBy>Ruth Rosenbaum</cp:lastModifiedBy>
  <cp:revision>71</cp:revision>
  <dcterms:created xsi:type="dcterms:W3CDTF">2011-05-12T22:40:00Z</dcterms:created>
  <dcterms:modified xsi:type="dcterms:W3CDTF">2011-06-08T19:37:15Z</dcterms:modified>
</cp:coreProperties>
</file>