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50EE1-45D1-49FE-AE41-F9575E1686BC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4328B-8B03-46C7-8E81-AC4304C6BA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6/7/2011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6/7/2011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6/7/2011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target.com/site/en/company/page.jsp?contentId=WCMP04-034203" TargetMode="External"/><Relationship Id="rId2" Type="http://schemas.openxmlformats.org/officeDocument/2006/relationships/hyperlink" Target="http://www2.gapinc.com/GapIncSubSites/csr/EmbracingOurResponsibility/Governance/Gov_COVC.s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Supply Chain?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= Standards set for the Workplace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Based on Country Law</a:t>
            </a:r>
          </a:p>
          <a:p>
            <a:pPr>
              <a:buNone/>
            </a:pPr>
            <a:r>
              <a:rPr lang="en-US" dirty="0" smtClean="0"/>
              <a:t>International Standards including the Core ILO Conventions</a:t>
            </a:r>
          </a:p>
          <a:p>
            <a:pPr>
              <a:buNone/>
            </a:pPr>
            <a:r>
              <a:rPr lang="en-US" dirty="0" smtClean="0"/>
              <a:t>Company’s Code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RULE: For each issue, whichever is the highest</a:t>
            </a:r>
          </a:p>
          <a:p>
            <a:pPr>
              <a:buNone/>
            </a:pPr>
            <a:r>
              <a:rPr lang="en-US" dirty="0" smtClean="0"/>
              <a:t>          standard applies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 of Conduct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Many countries do not have laws addressing workplace safety and worker’s rights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Even if they do have laws on the books, enforcement system can be weak or        non-existent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Laws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C-29    Labour Convention, 1930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C-87    Freedom of Association and Protection of the   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Right to Organize Convention, 1949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C-98    Right to Organize and Collective Bargaining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Convention, 1949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C-100  Equal Remuneration Convention, 1951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C-105  Abolition of Forced Labor Convention, 1957 *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C-111  Discrimination (Employment and Occupation)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Convention, 1958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C-138  Minimum Age Convention, 1973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C-182  Worst Forms of Child Labor Convention, 1999 *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NOTE: US has only ratified C-105 and C182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Core ILO Conventions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Basic Topic Requirements</a:t>
            </a:r>
          </a:p>
          <a:p>
            <a:pPr>
              <a:buFontTx/>
              <a:buChar char="-"/>
            </a:pPr>
            <a:r>
              <a:rPr lang="en-US" dirty="0" smtClean="0"/>
              <a:t>Compliance with All relevant laws</a:t>
            </a:r>
          </a:p>
          <a:p>
            <a:pPr>
              <a:buFontTx/>
              <a:buChar char="-"/>
            </a:pPr>
            <a:r>
              <a:rPr lang="en-US" dirty="0" smtClean="0"/>
              <a:t>Working hours</a:t>
            </a:r>
          </a:p>
          <a:p>
            <a:pPr>
              <a:buFontTx/>
              <a:buChar char="-"/>
            </a:pPr>
            <a:r>
              <a:rPr lang="en-US" dirty="0" smtClean="0"/>
              <a:t>Compensation</a:t>
            </a:r>
          </a:p>
          <a:p>
            <a:pPr>
              <a:buFontTx/>
              <a:buChar char="-"/>
            </a:pPr>
            <a:r>
              <a:rPr lang="en-US" dirty="0" smtClean="0"/>
              <a:t>Child and Juvenile Labor</a:t>
            </a:r>
          </a:p>
          <a:p>
            <a:pPr>
              <a:buFontTx/>
              <a:buChar char="-"/>
            </a:pPr>
            <a:r>
              <a:rPr lang="en-US" dirty="0" smtClean="0"/>
              <a:t>Forced Labor</a:t>
            </a:r>
          </a:p>
          <a:p>
            <a:pPr>
              <a:buFontTx/>
              <a:buChar char="-"/>
            </a:pPr>
            <a:r>
              <a:rPr lang="en-US" dirty="0" smtClean="0"/>
              <a:t>Harassment and Abuse</a:t>
            </a:r>
          </a:p>
          <a:p>
            <a:pPr>
              <a:buFontTx/>
              <a:buChar char="-"/>
            </a:pPr>
            <a:r>
              <a:rPr lang="en-US" dirty="0" smtClean="0"/>
              <a:t>Contract Labor</a:t>
            </a:r>
          </a:p>
          <a:p>
            <a:pPr>
              <a:buFontTx/>
              <a:buChar char="-"/>
            </a:pPr>
            <a:r>
              <a:rPr lang="en-US" dirty="0" smtClean="0"/>
              <a:t>Freedom of Association and Right to Engage in Collective Bargaining </a:t>
            </a:r>
          </a:p>
          <a:p>
            <a:pPr>
              <a:buFontTx/>
              <a:buChar char="-"/>
            </a:pPr>
            <a:r>
              <a:rPr lang="en-US" dirty="0" smtClean="0"/>
              <a:t>Environmental Management</a:t>
            </a:r>
          </a:p>
          <a:p>
            <a:pPr>
              <a:buFontTx/>
              <a:buChar char="-"/>
            </a:pPr>
            <a:r>
              <a:rPr lang="en-US" dirty="0" smtClean="0"/>
              <a:t>Anti-discrimination statement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Codes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Codes or Standards for Direct Employees</a:t>
            </a:r>
          </a:p>
          <a:p>
            <a:endParaRPr lang="en-US" dirty="0" smtClean="0"/>
          </a:p>
          <a:p>
            <a:r>
              <a:rPr lang="en-US" dirty="0" smtClean="0"/>
              <a:t>Codes for Workplaces in Supply Chains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It is not either/or…….the magic word is 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BOTH are necessary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Code is succinctly stated with an application manual provided which expands on the code</a:t>
            </a:r>
          </a:p>
          <a:p>
            <a:r>
              <a:rPr lang="en-US" dirty="0" smtClean="0"/>
              <a:t>The Code and application manual are provided in one document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Both are fine as long as the necessary components are in the materials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2 Basic Formats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Gap – Code of Vendor Conduct</a:t>
            </a:r>
          </a:p>
          <a:p>
            <a:pPr>
              <a:buNone/>
            </a:pPr>
            <a:r>
              <a:rPr lang="en-US" sz="1800" dirty="0" smtClean="0">
                <a:hlinkClick r:id="rId2"/>
              </a:rPr>
              <a:t>http://www2.gapinc.com/GapIncSubSites/csr/</a:t>
            </a:r>
          </a:p>
          <a:p>
            <a:pPr>
              <a:buNone/>
            </a:pPr>
            <a:r>
              <a:rPr lang="en-US" sz="1800" b="1" dirty="0" err="1" smtClean="0">
                <a:hlinkClick r:id="rId2"/>
              </a:rPr>
              <a:t>EmbracingOurResponsibility</a:t>
            </a:r>
            <a:r>
              <a:rPr lang="en-US" sz="1800" b="1" dirty="0" smtClean="0">
                <a:hlinkClick r:id="rId2"/>
              </a:rPr>
              <a:t>/Governance/Gov_COVC.shtml</a:t>
            </a: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 Target  Code of Vendor Engagement</a:t>
            </a:r>
          </a:p>
          <a:p>
            <a:pPr>
              <a:buNone/>
            </a:pPr>
            <a:r>
              <a:rPr lang="en-US" sz="1800" dirty="0" smtClean="0">
                <a:hlinkClick r:id="rId3"/>
              </a:rPr>
              <a:t>http://sites.target.com/site/en/company/page.jsp?contentId=WCMP04-034203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Walt Disney Company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600" dirty="0" smtClean="0"/>
              <a:t>Try searching on the internet for the code of companies in which you are interested. Codes should be easy to find.  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Examples to Read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41148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http://corporate.disney.go.com/citizenship/codeofconduct.html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by which a product is assembled from component parts and brought to market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process by which a an agricultural product is brought from where it is grown to the market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Each process can have many steps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 Supply Chain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chains for each commodity are different, are unique to the product</a:t>
            </a:r>
          </a:p>
          <a:p>
            <a:endParaRPr lang="en-US" dirty="0" smtClean="0"/>
          </a:p>
          <a:p>
            <a:r>
              <a:rPr lang="en-US" dirty="0" smtClean="0"/>
              <a:t>All supply chains have some things in common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materials</a:t>
            </a:r>
          </a:p>
          <a:p>
            <a:r>
              <a:rPr lang="en-US" dirty="0" smtClean="0"/>
              <a:t>How materials are processed</a:t>
            </a:r>
          </a:p>
          <a:p>
            <a:r>
              <a:rPr lang="en-US" dirty="0" smtClean="0"/>
              <a:t>How the processed materials become components of the final product </a:t>
            </a:r>
          </a:p>
          <a:p>
            <a:r>
              <a:rPr lang="en-US" dirty="0" smtClean="0"/>
              <a:t>All the processed materials needed for a final product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view of a supply chain: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sz="2800" dirty="0" smtClean="0"/>
              <a:t>Cloth</a:t>
            </a:r>
          </a:p>
          <a:p>
            <a:pPr>
              <a:buNone/>
            </a:pPr>
            <a:r>
              <a:rPr lang="en-US" sz="2800" dirty="0" smtClean="0"/>
              <a:t>Thread</a:t>
            </a:r>
          </a:p>
          <a:p>
            <a:pPr>
              <a:buNone/>
            </a:pPr>
            <a:r>
              <a:rPr lang="en-US" sz="2800" dirty="0" smtClean="0"/>
              <a:t>Buttons</a:t>
            </a:r>
          </a:p>
          <a:p>
            <a:pPr>
              <a:buNone/>
            </a:pPr>
            <a:r>
              <a:rPr lang="en-US" sz="2800" dirty="0" smtClean="0"/>
              <a:t>Zippers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  Shirt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3048000"/>
            <a:ext cx="198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Cutter</a:t>
            </a:r>
          </a:p>
          <a:p>
            <a:r>
              <a:rPr lang="en-US" sz="2800" dirty="0" smtClean="0"/>
              <a:t>Sewer</a:t>
            </a:r>
          </a:p>
          <a:p>
            <a:r>
              <a:rPr lang="en-US" sz="2800" dirty="0" smtClean="0"/>
              <a:t>Packager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4114801"/>
            <a:ext cx="2514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Transporter</a:t>
            </a:r>
          </a:p>
          <a:p>
            <a:r>
              <a:rPr lang="en-US" sz="2800" dirty="0" smtClean="0"/>
              <a:t>Distributor</a:t>
            </a:r>
          </a:p>
          <a:p>
            <a:r>
              <a:rPr lang="en-US" sz="2800" dirty="0" smtClean="0"/>
              <a:t>Seller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Wires</a:t>
            </a:r>
          </a:p>
          <a:p>
            <a:pPr>
              <a:buNone/>
            </a:pPr>
            <a:r>
              <a:rPr lang="en-US" sz="2800" dirty="0" smtClean="0"/>
              <a:t>Case</a:t>
            </a:r>
          </a:p>
          <a:p>
            <a:pPr>
              <a:buNone/>
            </a:pPr>
            <a:r>
              <a:rPr lang="en-US" sz="2800" dirty="0" smtClean="0"/>
              <a:t>Motherboard</a:t>
            </a:r>
          </a:p>
          <a:p>
            <a:pPr>
              <a:buNone/>
            </a:pPr>
            <a:r>
              <a:rPr lang="en-US" sz="2800" dirty="0" smtClean="0"/>
              <a:t>Chips</a:t>
            </a:r>
          </a:p>
          <a:p>
            <a:pPr>
              <a:buNone/>
            </a:pPr>
            <a:r>
              <a:rPr lang="en-US" sz="2800" dirty="0" smtClean="0"/>
              <a:t>Etc.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 computer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895600"/>
            <a:ext cx="1981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Minerals</a:t>
            </a:r>
          </a:p>
          <a:p>
            <a:r>
              <a:rPr lang="en-US" sz="2800" dirty="0" smtClean="0"/>
              <a:t>Metals</a:t>
            </a:r>
          </a:p>
          <a:p>
            <a:r>
              <a:rPr lang="en-US" sz="2800" dirty="0" smtClean="0"/>
              <a:t>Plastic</a:t>
            </a:r>
          </a:p>
          <a:p>
            <a:r>
              <a:rPr lang="en-US" sz="2800" dirty="0" smtClean="0"/>
              <a:t>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4419600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Miners</a:t>
            </a:r>
          </a:p>
          <a:p>
            <a:r>
              <a:rPr lang="en-US" sz="2800" dirty="0" smtClean="0"/>
              <a:t>Smelters</a:t>
            </a:r>
          </a:p>
          <a:p>
            <a:r>
              <a:rPr lang="en-US" sz="2800" dirty="0" smtClean="0"/>
              <a:t>Assemblers</a:t>
            </a:r>
          </a:p>
          <a:p>
            <a:r>
              <a:rPr lang="en-US" sz="2800" dirty="0" smtClean="0"/>
              <a:t>Etc.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enough to have the raw materials</a:t>
            </a:r>
          </a:p>
          <a:p>
            <a:endParaRPr lang="en-US" dirty="0" smtClean="0"/>
          </a:p>
          <a:p>
            <a:r>
              <a:rPr lang="en-US" dirty="0" smtClean="0"/>
              <a:t>Or even the processed materials</a:t>
            </a:r>
          </a:p>
          <a:p>
            <a:endParaRPr lang="en-US" dirty="0" smtClean="0"/>
          </a:p>
          <a:p>
            <a:r>
              <a:rPr lang="en-US" dirty="0" smtClean="0"/>
              <a:t>People are key to any supply chain;</a:t>
            </a:r>
          </a:p>
          <a:p>
            <a:pPr>
              <a:buNone/>
            </a:pPr>
            <a:r>
              <a:rPr lang="en-US" dirty="0" smtClean="0"/>
              <a:t>	Without men and women working, supply chain s do not function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point is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chain focus: Bringing product to </a:t>
            </a:r>
          </a:p>
          <a:p>
            <a:pPr>
              <a:buNone/>
            </a:pPr>
            <a:r>
              <a:rPr lang="en-US" dirty="0" smtClean="0"/>
              <a:t>                                 market</a:t>
            </a:r>
          </a:p>
          <a:p>
            <a:endParaRPr lang="en-US" dirty="0" smtClean="0"/>
          </a:p>
          <a:p>
            <a:r>
              <a:rPr lang="en-US" dirty="0" smtClean="0"/>
              <a:t>Value chain focus: Where can profit be made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Chain vs. Value Chain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Vendors or agencies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Contractors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Sub-contractors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Suppliers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Tiers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Supply Chain General Language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846</TotalTime>
  <Words>506</Words>
  <Application>Microsoft Office PowerPoint</Application>
  <PresentationFormat>On-screen Show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What is a Supply Chain?</vt:lpstr>
      <vt:lpstr>Definition of a Supply Chain</vt:lpstr>
      <vt:lpstr>Slide 3</vt:lpstr>
      <vt:lpstr>Complete view of a supply chain:</vt:lpstr>
      <vt:lpstr>For a  Shirt</vt:lpstr>
      <vt:lpstr>For a computer</vt:lpstr>
      <vt:lpstr>The point is</vt:lpstr>
      <vt:lpstr>Supply Chain vs. Value Chain</vt:lpstr>
      <vt:lpstr> Supply Chain General Language </vt:lpstr>
      <vt:lpstr>Codes of Conduct</vt:lpstr>
      <vt:lpstr>Country Laws</vt:lpstr>
      <vt:lpstr>Core ILO Conventions</vt:lpstr>
      <vt:lpstr>Company Codes</vt:lpstr>
      <vt:lpstr>Difference</vt:lpstr>
      <vt:lpstr> 2 Basic Formats</vt:lpstr>
      <vt:lpstr>Code Examples to Read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Supply Chain?</dc:title>
  <dc:creator>ruth</dc:creator>
  <cp:lastModifiedBy>ruth</cp:lastModifiedBy>
  <cp:revision>18</cp:revision>
  <dcterms:created xsi:type="dcterms:W3CDTF">2011-06-06T21:58:23Z</dcterms:created>
  <dcterms:modified xsi:type="dcterms:W3CDTF">2011-06-07T14:26:24Z</dcterms:modified>
</cp:coreProperties>
</file>